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PT Sans Narrow"/>
      <p:regular r:id="rId62"/>
      <p:bold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TSansNarrow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OpenSans-regular.fntdata"/><Relationship Id="rId63" Type="http://schemas.openxmlformats.org/officeDocument/2006/relationships/font" Target="fonts/PTSansNarrow-bold.fntdata"/><Relationship Id="rId22" Type="http://schemas.openxmlformats.org/officeDocument/2006/relationships/slide" Target="slides/slide17.xml"/><Relationship Id="rId66" Type="http://schemas.openxmlformats.org/officeDocument/2006/relationships/font" Target="fonts/OpenSans-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OpenSans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ca74ddb6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ca74ddb6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ca74ddb6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ca74ddb6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ca74ddb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ca74ddb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ca74dd76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ca74dd76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ca74dd76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ca74dd76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ca74dd76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ca74dd76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ca74dd76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ca74dd76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ca74dd76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ca74dd76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ca74dd76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ca74dd76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ca74ddb6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ca74ddb6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a74dd76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a74dd76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ecbd43a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ecbd43a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ca74ddb6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ca74ddb6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decbd43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decbd43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ecbd43a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decbd43a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decbd43a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decbd43a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ca74ddb6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ca74ddb6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ca74ddb6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ca74ddb6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ca74ddb6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ca74ddb6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74ddb6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74ddb6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ca74ddb6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ca74ddb6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ca74dd76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ca74dd76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ca74ddb6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ca74ddb6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a74ddb6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ca74ddb6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ca74ddb6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ca74ddb6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ca74ddb6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ca74ddb6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ca74ddb6f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ca74ddb6f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ca74ddb6f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ca74ddb6f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ca74ddb6f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ca74ddb6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ca74ddb6f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ca74ddb6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ca74ddb6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ca74ddb6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ca74ddb6f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ca74ddb6f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a74ddb6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ca74ddb6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ca74ddb6f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ca74ddb6f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ca74ddb6f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ca74ddb6f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decbd43a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decbd43a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ca74ddb6f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ca74ddb6f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ca74ddb6f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ca74ddb6f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ecbd43a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ecbd43a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decbd43a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decbd43a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decbd43a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decbd43a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ecbd43a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ecbd43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ca74ddb6f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ca74ddb6f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a74ddb6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ca74ddb6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ca74ddb6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ca74ddb6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ca74ddb6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ca74ddb6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ca74ddb6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ca74ddb6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decbd43a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decbd43a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decbd43a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decbd43a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decbd43a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decbd43a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3e4f4eaf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3e4f4eaf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ca74ddb6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ca74ddb6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ca74ddb6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ca74ddb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ca74ddb6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ca74ddb6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ca74ddb6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ca74ddb6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ublic.tableau.com/en-us/gallery/lego-evolu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4172025" y="407618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Tushar Goyal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ctrTitle"/>
          </p:nvPr>
        </p:nvSpPr>
        <p:spPr>
          <a:xfrm>
            <a:off x="1118725" y="22398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1984450" y="1322299"/>
            <a:ext cx="4870500" cy="25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Inefficinet 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BI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Source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Warehouse	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OLAP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Advanced Analytics [Certain products]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Real time BI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BI	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intelligence is faster more accurate process of reporting critical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 decision-making process.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Timely information for better customer relationship management.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Profit of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Assessing organization’s readiness in meeting new business challenges.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practices and identifies every hidden cost. 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6164" l="0" r="0" t="0"/>
          <a:stretch/>
        </p:blipFill>
        <p:spPr>
          <a:xfrm>
            <a:off x="0" y="12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7651" l="0" r="0" t="7430"/>
          <a:stretch/>
        </p:blipFill>
        <p:spPr>
          <a:xfrm>
            <a:off x="0" y="12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925" y="1246825"/>
            <a:ext cx="2724100" cy="27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1925263" y="18916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 Ninja Hattori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>
            <a:off x="864100" y="1476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Work</a:t>
            </a:r>
            <a:endParaRPr/>
          </a:p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1475200" y="1436850"/>
            <a:ext cx="6252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Key Performance Indicators [KPI’s]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Overview of </a:t>
            </a:r>
            <a:r>
              <a:rPr lang="en"/>
              <a:t>Business</a:t>
            </a:r>
            <a:r>
              <a:rPr lang="en"/>
              <a:t> Performance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Where to do improvements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6907" l="0" r="0" t="0"/>
          <a:stretch/>
        </p:blipFill>
        <p:spPr>
          <a:xfrm>
            <a:off x="0" y="12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7655" l="0" r="0" t="0"/>
          <a:stretch/>
        </p:blipFill>
        <p:spPr>
          <a:xfrm>
            <a:off x="0" y="12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DWH?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Central location where consolidate data are stored from several location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DWH is </a:t>
            </a:r>
            <a:r>
              <a:rPr lang="en"/>
              <a:t>maintained</a:t>
            </a:r>
            <a:r>
              <a:rPr lang="en"/>
              <a:t> </a:t>
            </a:r>
            <a:r>
              <a:rPr lang="en"/>
              <a:t>separately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 user access it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accurate and is faster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Misconception : Not a product, 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needs to be designed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100" y="2256150"/>
            <a:ext cx="4765900" cy="277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0249" cy="502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25"/>
            <a:ext cx="4991525" cy="45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Punch card was used fast for data storage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4888"/>
            <a:ext cx="493395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in detail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900"/>
              <a:t>1960- Dartmouth and General Mills in a joint research project, develop the terms dimensions and facts.</a:t>
            </a:r>
            <a:endParaRPr sz="1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900"/>
              <a:t>1970- A Nielsen and IRI introduces dimensional data marts for retail sales.</a:t>
            </a:r>
            <a:endParaRPr sz="1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900"/>
              <a:t>1983- Tera Data Corporation introduces a database management system which is specifically designed for decision support</a:t>
            </a:r>
            <a:endParaRPr sz="1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900"/>
              <a:t>Data warehousing started in the late 1980s when IBM worker Paul Murphy and Barry Devlin developed the Business Data Warehouse.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DHW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Enterprise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Centralized warehouse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provides decision support service across the enterprise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Operational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called 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case like storing Employees data, in which data is updated at real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Mart: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Subset of Data Warehouse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Subject oriented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DWH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Manager: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</a:t>
            </a:r>
            <a:r>
              <a:rPr lang="en"/>
              <a:t>erforms with all the operations associated with the extraction and load of data into the warehouse.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Warehouse: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Warehouse manager performs operations associated with the management of the data in the warehouse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Operation like analysis of data for views , generation, </a:t>
            </a:r>
            <a:r>
              <a:rPr lang="en"/>
              <a:t>transformation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 Manager: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Management of Queries, schedule the query execution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End-user access tools: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reporting, Query, App development , EIS, OLAP tools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DWH	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Subject Oriented [Particular trend / case]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Integrated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Time-variant [Data is stored in snapshots]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Non - Volatile [typically updated]</a:t>
            </a:r>
            <a:endParaRPr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498725" y="11581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          </a:t>
            </a:r>
            <a:r>
              <a:rPr lang="en" sz="5700"/>
              <a:t>Architecture of DWH</a:t>
            </a:r>
            <a:endParaRPr sz="5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 rotWithShape="1">
          <a:blip r:embed="rId3">
            <a:alphaModFix/>
          </a:blip>
          <a:srcRect b="12357" l="0" r="0" t="0"/>
          <a:stretch/>
        </p:blipFill>
        <p:spPr>
          <a:xfrm>
            <a:off x="0" y="1250"/>
            <a:ext cx="9036199" cy="50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1</a:t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0"/>
          <p:cNvPicPr preferRelativeResize="0"/>
          <p:nvPr/>
        </p:nvPicPr>
        <p:blipFill rotWithShape="1">
          <a:blip r:embed="rId3">
            <a:alphaModFix/>
          </a:blip>
          <a:srcRect b="8039" l="0" r="0" t="11080"/>
          <a:stretch/>
        </p:blipFill>
        <p:spPr>
          <a:xfrm>
            <a:off x="70150" y="1266325"/>
            <a:ext cx="9012800" cy="381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1250"/>
            <a:ext cx="9144001" cy="50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1250"/>
            <a:ext cx="9144001" cy="50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3">
            <a:alphaModFix/>
          </a:blip>
          <a:srcRect b="10706" l="0" r="0" t="0"/>
          <a:stretch/>
        </p:blipFill>
        <p:spPr>
          <a:xfrm>
            <a:off x="0" y="0"/>
            <a:ext cx="9144001" cy="50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OLAP?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OLAP is flexible way to do complicate analysis of multidimensional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warehouse are modeled on concept of OLAP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 of OLAP</a:t>
            </a:r>
            <a:endParaRPr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views of data stored in OLAP, as data is present in multi view.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filtering or sorting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can be refined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OLAP cubes</a:t>
            </a:r>
            <a:endParaRPr/>
          </a:p>
        </p:txBody>
      </p:sp>
      <p:sp>
        <p:nvSpPr>
          <p:cNvPr id="283" name="Google Shape;283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Cubes are basically the type data will be stored</a:t>
            </a:r>
            <a:endParaRPr sz="2900"/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MOLAP - </a:t>
            </a:r>
            <a:r>
              <a:rPr lang="en" sz="2300"/>
              <a:t>Multi-Dimensional OLAP Cube</a:t>
            </a:r>
            <a:endParaRPr sz="23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ROLAP - </a:t>
            </a:r>
            <a:r>
              <a:rPr lang="en" sz="2600"/>
              <a:t>  Relational OLAP cube</a:t>
            </a:r>
            <a:endParaRPr sz="23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HOLAP -  </a:t>
            </a:r>
            <a:r>
              <a:rPr lang="en" sz="2500"/>
              <a:t>Hybrid OLAP Cube</a:t>
            </a:r>
            <a:endParaRPr sz="2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8"/>
          <p:cNvPicPr preferRelativeResize="0"/>
          <p:nvPr/>
        </p:nvPicPr>
        <p:blipFill rotWithShape="1">
          <a:blip r:embed="rId3">
            <a:alphaModFix/>
          </a:blip>
          <a:srcRect b="12709" l="0" r="0" t="0"/>
          <a:stretch/>
        </p:blipFill>
        <p:spPr>
          <a:xfrm>
            <a:off x="0" y="1250"/>
            <a:ext cx="9144001" cy="50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9"/>
          <p:cNvPicPr preferRelativeResize="0"/>
          <p:nvPr/>
        </p:nvPicPr>
        <p:blipFill rotWithShape="1">
          <a:blip r:embed="rId3">
            <a:alphaModFix/>
          </a:blip>
          <a:srcRect b="0" l="0" r="0" t="5428"/>
          <a:stretch/>
        </p:blipFill>
        <p:spPr>
          <a:xfrm>
            <a:off x="0" y="-12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 rotWithShape="1">
          <a:blip r:embed="rId3">
            <a:alphaModFix/>
          </a:blip>
          <a:srcRect b="2703" l="5624" r="0" t="4064"/>
          <a:stretch/>
        </p:blipFill>
        <p:spPr>
          <a:xfrm>
            <a:off x="0" y="0"/>
            <a:ext cx="9144001" cy="508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1"/>
          <p:cNvPicPr preferRelativeResize="0"/>
          <p:nvPr/>
        </p:nvPicPr>
        <p:blipFill rotWithShape="1">
          <a:blip r:embed="rId3">
            <a:alphaModFix/>
          </a:blip>
          <a:srcRect b="5433" l="0" r="0" t="4751"/>
          <a:stretch/>
        </p:blipFill>
        <p:spPr>
          <a:xfrm>
            <a:off x="0" y="0"/>
            <a:ext cx="9144001" cy="50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1003650" y="20605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BI and Data Warehouse?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 rotWithShape="1">
          <a:blip r:embed="rId3">
            <a:alphaModFix/>
          </a:blip>
          <a:srcRect b="3785" l="0" r="0" t="5428"/>
          <a:stretch/>
        </p:blipFill>
        <p:spPr>
          <a:xfrm>
            <a:off x="0" y="0"/>
            <a:ext cx="9144001" cy="50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159750" y="70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159750" y="7783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structured information for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describes the dimensions are called dimension Table</a:t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 rotWithShape="1">
          <a:blip r:embed="rId3">
            <a:alphaModFix/>
          </a:blip>
          <a:srcRect b="12973" l="4662" r="0" t="35175"/>
          <a:stretch/>
        </p:blipFill>
        <p:spPr>
          <a:xfrm>
            <a:off x="0" y="2043300"/>
            <a:ext cx="9046127" cy="30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4"/>
          <p:cNvPicPr preferRelativeResize="0"/>
          <p:nvPr/>
        </p:nvPicPr>
        <p:blipFill rotWithShape="1">
          <a:blip r:embed="rId3">
            <a:alphaModFix/>
          </a:blip>
          <a:srcRect b="8617" l="0" r="0" t="0"/>
          <a:stretch/>
        </p:blipFill>
        <p:spPr>
          <a:xfrm>
            <a:off x="0" y="59700"/>
            <a:ext cx="9144001" cy="50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&amp; Measures</a:t>
            </a:r>
            <a:endParaRPr/>
          </a:p>
        </p:txBody>
      </p:sp>
      <p:sp>
        <p:nvSpPr>
          <p:cNvPr id="338" name="Google Shape;338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Its a measure that can be summed, average or manipulated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has dimension key &amp; measure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dimension table is linked with fact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have duplicate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5"/>
          <p:cNvPicPr preferRelativeResize="0"/>
          <p:nvPr/>
        </p:nvPicPr>
        <p:blipFill rotWithShape="1">
          <a:blip r:embed="rId3">
            <a:alphaModFix/>
          </a:blip>
          <a:srcRect b="17679" l="5051" r="30353" t="40315"/>
          <a:stretch/>
        </p:blipFill>
        <p:spPr>
          <a:xfrm>
            <a:off x="1256525" y="2665700"/>
            <a:ext cx="5906799" cy="211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</a:t>
            </a:r>
            <a:endParaRPr/>
          </a:p>
        </p:txBody>
      </p:sp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Gives logical description of entire database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Also give about constraints or linked between tables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Warehouse</a:t>
            </a:r>
            <a:r>
              <a:rPr lang="en" sz="2000"/>
              <a:t> uses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Star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Snowflake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Fact Constellation</a:t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7"/>
          <p:cNvPicPr preferRelativeResize="0"/>
          <p:nvPr/>
        </p:nvPicPr>
        <p:blipFill rotWithShape="1">
          <a:blip r:embed="rId3">
            <a:alphaModFix/>
          </a:blip>
          <a:srcRect b="9755" l="0" r="0" t="0"/>
          <a:stretch/>
        </p:blipFill>
        <p:spPr>
          <a:xfrm>
            <a:off x="0" y="1251"/>
            <a:ext cx="9144001" cy="46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8"/>
          <p:cNvPicPr preferRelativeResize="0"/>
          <p:nvPr/>
        </p:nvPicPr>
        <p:blipFill rotWithShape="1">
          <a:blip r:embed="rId3">
            <a:alphaModFix/>
          </a:blip>
          <a:srcRect b="6112" l="0" r="0" t="0"/>
          <a:stretch/>
        </p:blipFill>
        <p:spPr>
          <a:xfrm>
            <a:off x="0" y="1250"/>
            <a:ext cx="9144001" cy="50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9"/>
          <p:cNvPicPr preferRelativeResize="0"/>
          <p:nvPr/>
        </p:nvPicPr>
        <p:blipFill rotWithShape="1">
          <a:blip r:embed="rId3">
            <a:alphaModFix/>
          </a:blip>
          <a:srcRect b="3362" l="0" r="0" t="0"/>
          <a:stretch/>
        </p:blipFill>
        <p:spPr>
          <a:xfrm>
            <a:off x="0" y="0"/>
            <a:ext cx="9144001" cy="49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60"/>
          <p:cNvPicPr preferRelativeResize="0"/>
          <p:nvPr/>
        </p:nvPicPr>
        <p:blipFill rotWithShape="1">
          <a:blip r:embed="rId3">
            <a:alphaModFix/>
          </a:blip>
          <a:srcRect b="6340" l="0" r="0" t="0"/>
          <a:stretch/>
        </p:blipFill>
        <p:spPr>
          <a:xfrm>
            <a:off x="0" y="1250"/>
            <a:ext cx="9144001" cy="50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OLAP Operation</a:t>
            </a:r>
            <a:endParaRPr/>
          </a:p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Roll-Up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100"/>
              <a:t>Climbing up </a:t>
            </a:r>
            <a:r>
              <a:rPr lang="en" sz="2100"/>
              <a:t>hierarchy</a:t>
            </a:r>
            <a:r>
              <a:rPr lang="en" sz="2100"/>
              <a:t> of dimension - Reducing </a:t>
            </a:r>
            <a:r>
              <a:rPr lang="en" sz="1900"/>
              <a:t>Dimension</a:t>
            </a:r>
            <a:endParaRPr sz="18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Ex - Multiple cities to countries</a:t>
            </a:r>
            <a:endParaRPr sz="13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Drill - Down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Introducing a new dimension</a:t>
            </a:r>
            <a:endParaRPr sz="21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Quarter year to months or days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Slice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Get new sub-cube from 1 of the dimensions</a:t>
            </a:r>
            <a:endParaRPr sz="18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Slice for time quarter q1 and getting cities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80" name="Google Shape;380;p61"/>
          <p:cNvPicPr preferRelativeResize="0"/>
          <p:nvPr/>
        </p:nvPicPr>
        <p:blipFill rotWithShape="1">
          <a:blip r:embed="rId3">
            <a:alphaModFix/>
          </a:blip>
          <a:srcRect b="7478" l="63689" r="5310" t="15892"/>
          <a:stretch/>
        </p:blipFill>
        <p:spPr>
          <a:xfrm>
            <a:off x="7317800" y="2139250"/>
            <a:ext cx="1776848" cy="28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902300" y="13488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BI?</a:t>
            </a:r>
            <a:endParaRPr/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1069450" y="1487800"/>
            <a:ext cx="6531300" cy="16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Relevant and reliable information to the right people at right time</a:t>
            </a:r>
            <a:endParaRPr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</p:txBody>
      </p:sp>
      <p:sp>
        <p:nvSpPr>
          <p:cNvPr id="386" name="Google Shape;386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OLTP: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Purchase at supermarket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Railway server records the transaction of passenger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OLAP: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customer are there and credit card user in bank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policy are issued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Mart</a:t>
            </a:r>
            <a:endParaRPr/>
          </a:p>
        </p:txBody>
      </p:sp>
      <p:sp>
        <p:nvSpPr>
          <p:cNvPr id="392" name="Google Shape;392;p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Smaller version of DWH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Deals with single subject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drawn limited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taken to built is 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 data access in DWH by all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12572" l="0" r="0" t="0"/>
          <a:stretch/>
        </p:blipFill>
        <p:spPr>
          <a:xfrm>
            <a:off x="0" y="-54350"/>
            <a:ext cx="9144001" cy="50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to implement DWH</a:t>
            </a:r>
            <a:endParaRPr/>
          </a:p>
        </p:txBody>
      </p:sp>
      <p:sp>
        <p:nvSpPr>
          <p:cNvPr id="405" name="Google Shape;405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a plan to test the consistency, accuracy, and integrity of the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warehouse must be well integrated, well defined and time stamped.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Stick to life-cycle, and ready for mistakes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Never replace operational systems and reports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much time on ETL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 of DWH</a:t>
            </a:r>
            <a:endParaRPr/>
          </a:p>
        </p:txBody>
      </p:sp>
      <p:sp>
        <p:nvSpPr>
          <p:cNvPr id="411" name="Google Shape;411;p6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critical data from some sources all in one place.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Ad-hoc Query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stress on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time to retrive data from multiple source and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 of DWH </a:t>
            </a:r>
            <a:endParaRPr/>
          </a:p>
        </p:txBody>
      </p:sp>
      <p:sp>
        <p:nvSpPr>
          <p:cNvPr id="417" name="Google Shape;417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</a:t>
            </a:r>
            <a:r>
              <a:rPr lang="en"/>
              <a:t>Not an ideal option for unstructured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Warehouse can be outdated relatively quickly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make updates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utilization of resources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images of thank you cartoon images" id="422" name="Google Shape;4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350" y="748987"/>
            <a:ext cx="5315550" cy="36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902300" y="1603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Bussiness Intelligence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1768025" y="1385950"/>
            <a:ext cx="48705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Performance Management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Analysis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Predictive Modeling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Data &amp; text mining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lot more…..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ctrTitle"/>
          </p:nvPr>
        </p:nvSpPr>
        <p:spPr>
          <a:xfrm>
            <a:off x="902300" y="1603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example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1768025" y="1385950"/>
            <a:ext cx="48705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Like a Grocery store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All things are managed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 - who is interacting with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Viz -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Ad-hoc Query [Ans for particular problem]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Broker [collect info and sell to other]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Multipolar Analysis [Data collected and analysed at several location]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Dashboard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Warehouse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>
            <a:off x="902300" y="1603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example</a:t>
            </a:r>
            <a:endParaRPr/>
          </a:p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1043975" y="1385950"/>
            <a:ext cx="81000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Like a Grocery store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All things are managed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https://public.tableau.com/en-us/gallery/lego-evolution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